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4"/>
    <p:sldMasterId id="2147483684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Proxima Nova"/>
      <p:regular r:id="rId14"/>
      <p:bold r:id="rId15"/>
      <p:italic r:id="rId16"/>
      <p:boldItalic r:id="rId17"/>
    </p:embeddedFont>
    <p:embeddedFont>
      <p:font typeface="Proxima Nova Extrabold"/>
      <p:bold r:id="rId18"/>
    </p:embeddedFont>
    <p:embeddedFont>
      <p:font typeface="Proxima Nova Semibold"/>
      <p:regular r:id="rId19"/>
      <p:bold r:id="rId20"/>
      <p:boldItalic r:id="rId21"/>
    </p:embeddedFont>
    <p:embeddedFont>
      <p:font typeface="Helvetica Neue Light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Semibold-bold.fntdata"/><Relationship Id="rId22" Type="http://schemas.openxmlformats.org/officeDocument/2006/relationships/font" Target="fonts/HelveticaNeueLight-regular.fntdata"/><Relationship Id="rId21" Type="http://schemas.openxmlformats.org/officeDocument/2006/relationships/font" Target="fonts/ProximaNovaSemibold-boldItalic.fntdata"/><Relationship Id="rId24" Type="http://schemas.openxmlformats.org/officeDocument/2006/relationships/font" Target="fonts/HelveticaNeueLight-italic.fntdata"/><Relationship Id="rId23" Type="http://schemas.openxmlformats.org/officeDocument/2006/relationships/font" Target="fonts/HelveticaNeueLigh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5" Type="http://schemas.openxmlformats.org/officeDocument/2006/relationships/font" Target="fonts/HelveticaNeueLight-boldItalic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ProximaNova-bold.fntdata"/><Relationship Id="rId14" Type="http://schemas.openxmlformats.org/officeDocument/2006/relationships/font" Target="fonts/ProximaNova-regular.fntdata"/><Relationship Id="rId17" Type="http://schemas.openxmlformats.org/officeDocument/2006/relationships/font" Target="fonts/ProximaNova-boldItalic.fntdata"/><Relationship Id="rId16" Type="http://schemas.openxmlformats.org/officeDocument/2006/relationships/font" Target="fonts/ProximaNova-italic.fntdata"/><Relationship Id="rId19" Type="http://schemas.openxmlformats.org/officeDocument/2006/relationships/font" Target="fonts/ProximaNovaSemibold-regular.fntdata"/><Relationship Id="rId18" Type="http://schemas.openxmlformats.org/officeDocument/2006/relationships/font" Target="fonts/ProximaNovaExtra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145f856198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145f856198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145f856198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145f856198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19a473bdd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19a473bdd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19149b6bb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19149b6bb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19149b6bb1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19149b6bb1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119a473bdd9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119a473bdd9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19a25197ac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19a25197ac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5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 (WHITE)" showMasterSp="0">
  <p:cSld name="TITLE_AND_BODY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4484637" y="4905375"/>
            <a:ext cx="170100" cy="1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rmAutofit lnSpcReduction="20000"/>
          </a:bodyPr>
          <a:lstStyle>
            <a:lvl1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indent="0" lvl="1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0" lvl="2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0" lvl="3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0" lvl="4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0" lvl="5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indent="0" lvl="6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indent="0" lvl="7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indent="0" lvl="8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 Light"/>
              <a:buNone/>
              <a:defRPr b="0" sz="90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 sz="1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13522" y="815691"/>
            <a:ext cx="6164700" cy="7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15603" y="1646653"/>
            <a:ext cx="6164700" cy="288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●"/>
              <a:defRPr>
                <a:solidFill>
                  <a:srgbClr val="222222"/>
                </a:solidFill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○"/>
              <a:defRPr>
                <a:solidFill>
                  <a:srgbClr val="222222"/>
                </a:solidFill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400"/>
              <a:buChar char="■"/>
              <a:defRPr>
                <a:solidFill>
                  <a:srgbClr val="222222"/>
                </a:solidFill>
              </a:defRPr>
            </a:lvl9pPr>
          </a:lstStyle>
          <a:p/>
        </p:txBody>
      </p:sp>
      <p:pic>
        <p:nvPicPr>
          <p:cNvPr descr="Parent Zone Logo (No strapline) RGB.png" id="59" name="Google Shape;5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075" y="4833938"/>
            <a:ext cx="825042" cy="142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Dark Purple)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6" name="Google Shape;66;p16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F27F6"/>
              </a:buClr>
              <a:buSzPts val="1800"/>
              <a:buFont typeface="Proxima Nova"/>
              <a:buNone/>
              <a:defRPr b="1">
                <a:solidFill>
                  <a:srgbClr val="8F27F6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68" name="Google Shape;6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625"/>
            <a:ext cx="1882975" cy="3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(Purple)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type="ctrTitle"/>
          </p:nvPr>
        </p:nvSpPr>
        <p:spPr>
          <a:xfrm>
            <a:off x="750752" y="886125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roxima Nova"/>
              <a:buNone/>
              <a:defRPr b="1" sz="54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71" name="Google Shape;71;p17"/>
          <p:cNvSpPr txBox="1"/>
          <p:nvPr>
            <p:ph idx="1" type="subTitle"/>
          </p:nvPr>
        </p:nvSpPr>
        <p:spPr>
          <a:xfrm>
            <a:off x="750750" y="29104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800"/>
              <a:buFont typeface="Proxima Nova"/>
              <a:buNone/>
              <a:defRPr b="1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3" name="Google Shape;7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0100" y="4384166"/>
            <a:ext cx="1882975" cy="305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1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 Semibold"/>
              <a:buNone/>
              <a:defRPr sz="30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Body 2">
  <p:cSld name="TITLE_AND_BOD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9"/>
          <p:cNvSpPr txBox="1"/>
          <p:nvPr>
            <p:ph type="title"/>
          </p:nvPr>
        </p:nvSpPr>
        <p:spPr>
          <a:xfrm>
            <a:off x="362650" y="5797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 Semibold"/>
              <a:buNone/>
              <a:defRPr sz="3000">
                <a:solidFill>
                  <a:srgbClr val="37155C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1" name="Google Shape;81;p19"/>
          <p:cNvSpPr txBox="1"/>
          <p:nvPr>
            <p:ph idx="1" type="body"/>
          </p:nvPr>
        </p:nvSpPr>
        <p:spPr>
          <a:xfrm>
            <a:off x="362650" y="1311000"/>
            <a:ext cx="76038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2" name="Google Shape;82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002">
          <p15:clr>
            <a:srgbClr val="FA7B17"/>
          </p15:clr>
        </p15:guide>
        <p15:guide id="2" pos="300">
          <p15:clr>
            <a:srgbClr val="FA7B17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1">
  <p:cSld name="TITLE_AND_BODY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37155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20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8" name="Google Shape;88;p20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89" name="Google Shape;89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2">
  <p:cSld name="TITLE_AND_BODY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1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F27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1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3">
  <p:cSld name="TITLE_AND_BODY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2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7C003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2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2" name="Google Shape;102;p22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03" name="Google Shape;103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4" name="Google Shape;10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4">
  <p:cSld name="TITLE_AND_BODY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E10E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7" name="Google Shape;10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9" name="Google Shape;109;p2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0" name="Google Shape;11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1" name="Google Shape;1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5">
  <p:cSld name="TITLE_AND_BODY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4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1A43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4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4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17" name="Google Shape;117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18" name="Google Shape;118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6">
  <p:cSld name="TITLE_AND_BODY_1_2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5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0F2B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1" name="Google Shape;12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5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A4332"/>
              </a:buClr>
              <a:buSzPts val="3000"/>
              <a:buFont typeface="Proxima Nova"/>
              <a:buNone/>
              <a:defRPr b="1" sz="3000">
                <a:solidFill>
                  <a:srgbClr val="1A4332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3" name="Google Shape;123;p25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24" name="Google Shape;124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5" name="Google Shape;12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7">
  <p:cSld name="TITLE_AND_BODY_1_2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5F7D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26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0" name="Google Shape;130;p26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1" name="Google Shape;131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2" name="Google Shape;13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1">
  <p:cSld name="TITLE_AND_BODY_1_2_1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6" name="Google Shape;136;p27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37" name="Google Shape;13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38" name="Google Shape;138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1">
  <p:cSld name="TITLE_AND_BODY_1_2_1_1_1_2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8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2" name="Google Shape;142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3" name="Google Shape;14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2">
  <p:cSld name="TITLE_AND_BODY_1_2_1_1_1_2_1_3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9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Proxima Nova Extrabold"/>
              <a:buNone/>
              <a:defRPr sz="4800">
                <a:solidFill>
                  <a:schemeClr val="lt1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47" name="Google Shape;147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48" name="Google Shape;148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ll Out Text 3">
  <p:cSld name="TITLE_AND_BODY_1_2_1_1_1_2_1_3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30"/>
          <p:cNvSpPr txBox="1"/>
          <p:nvPr>
            <p:ph type="title"/>
          </p:nvPr>
        </p:nvSpPr>
        <p:spPr>
          <a:xfrm>
            <a:off x="1681700" y="1860175"/>
            <a:ext cx="6222300" cy="15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4800"/>
              <a:buFont typeface="Proxima Nova Extrabold"/>
              <a:buNone/>
              <a:defRPr sz="4800">
                <a:solidFill>
                  <a:srgbClr val="37155C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2" name="Google Shape;152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3" name="Google Shape;153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2">
  <p:cSld name="TITLE_AND_BODY_1_2_1_1_1_2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31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roxima Nova"/>
              <a:buNone/>
              <a:defRPr b="1" sz="30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●"/>
              <a:defRPr sz="1500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●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○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Proxima Nova"/>
              <a:buChar char="■"/>
              <a:defRPr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58" name="Google Shape;158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59" name="Google Shape;159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85406" y="4686487"/>
            <a:ext cx="175925" cy="2236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ing Body 2-Col 3">
  <p:cSld name="TITLE_AND_BODY_1_2_1_1_1_2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32"/>
          <p:cNvSpPr txBox="1"/>
          <p:nvPr>
            <p:ph type="title"/>
          </p:nvPr>
        </p:nvSpPr>
        <p:spPr>
          <a:xfrm>
            <a:off x="7531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2800"/>
              <a:buNone/>
              <a:defRPr>
                <a:solidFill>
                  <a:srgbClr val="37155C"/>
                </a:solidFill>
              </a:defRPr>
            </a:lvl9pPr>
          </a:lstStyle>
          <a:p/>
        </p:txBody>
      </p:sp>
      <p:sp>
        <p:nvSpPr>
          <p:cNvPr id="163" name="Google Shape;163;p32"/>
          <p:cNvSpPr txBox="1"/>
          <p:nvPr>
            <p:ph idx="1" type="body"/>
          </p:nvPr>
        </p:nvSpPr>
        <p:spPr>
          <a:xfrm>
            <a:off x="4084025" y="1493725"/>
            <a:ext cx="46893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64" name="Google Shape;16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65" name="Google Shape;16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535">
          <p15:clr>
            <a:srgbClr val="FA7B17"/>
          </p15:clr>
        </p15:guide>
        <p15:guide id="3" pos="2384">
          <p15:clr>
            <a:srgbClr val="FA7B17"/>
          </p15:clr>
        </p15:guide>
        <p15:guide id="4" pos="2643">
          <p15:clr>
            <a:srgbClr val="FA7B17"/>
          </p15:clr>
        </p15:guide>
        <p15:guide id="5" pos="5527">
          <p15:clr>
            <a:srgbClr val="FA7B17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tyle 8">
  <p:cSld name="TITLE_AND_BODY_1_2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/>
          <p:nvPr/>
        </p:nvSpPr>
        <p:spPr>
          <a:xfrm>
            <a:off x="0" y="0"/>
            <a:ext cx="3100500" cy="5143500"/>
          </a:xfrm>
          <a:prstGeom prst="rect">
            <a:avLst/>
          </a:prstGeom>
          <a:solidFill>
            <a:srgbClr val="86CFE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33"/>
          <p:cNvSpPr txBox="1"/>
          <p:nvPr>
            <p:ph type="title"/>
          </p:nvPr>
        </p:nvSpPr>
        <p:spPr>
          <a:xfrm>
            <a:off x="362650" y="1305350"/>
            <a:ext cx="2485200" cy="191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3000"/>
              <a:buFont typeface="Proxima Nova"/>
              <a:buNone/>
              <a:defRPr b="1" sz="30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70" name="Google Shape;170;p33"/>
          <p:cNvSpPr txBox="1"/>
          <p:nvPr>
            <p:ph idx="1" type="body"/>
          </p:nvPr>
        </p:nvSpPr>
        <p:spPr>
          <a:xfrm>
            <a:off x="3551750" y="1493725"/>
            <a:ext cx="5133600" cy="284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500"/>
              <a:buFont typeface="Proxima Nova"/>
              <a:buChar char="●"/>
              <a:defRPr sz="1500"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●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○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Clr>
                <a:srgbClr val="37155C"/>
              </a:buClr>
              <a:buSzPts val="1400"/>
              <a:buFont typeface="Proxima Nova"/>
              <a:buChar char="■"/>
              <a:defRPr>
                <a:solidFill>
                  <a:srgbClr val="37155C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  <p:sp>
        <p:nvSpPr>
          <p:cNvPr id="171" name="Google Shape;171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72" name="Google Shape;17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116">
          <p15:clr>
            <a:srgbClr val="FA7B17"/>
          </p15:clr>
        </p15:guide>
        <p15:guide id="2" pos="300">
          <p15:clr>
            <a:srgbClr val="FA7B17"/>
          </p15:clr>
        </p15:guide>
        <p15:guide id="3" pos="2300">
          <p15:clr>
            <a:srgbClr val="FA7B17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CUSTOM_4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85396" y="4686463"/>
            <a:ext cx="175931" cy="22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1">
  <p:cSld name="CUSTOM_4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2">
  <p:cSld name="CUSTOM_4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Only 3">
  <p:cSld name="CUSTOM_4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24.xml"/><Relationship Id="rId22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32.xml"/><Relationship Id="rId6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8"/>
          <p:cNvSpPr txBox="1"/>
          <p:nvPr>
            <p:ph type="ctrTitle"/>
          </p:nvPr>
        </p:nvSpPr>
        <p:spPr>
          <a:xfrm>
            <a:off x="772677" y="946678"/>
            <a:ext cx="68904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Microtransactions</a:t>
            </a:r>
            <a:r>
              <a:rPr b="1" lang="en-GB" sz="4050">
                <a:solidFill>
                  <a:schemeClr val="lt2"/>
                </a:solidFill>
                <a:latin typeface="Comic Sans MS"/>
                <a:ea typeface="Comic Sans MS"/>
                <a:cs typeface="Comic Sans MS"/>
                <a:sym typeface="Comic Sans MS"/>
              </a:rPr>
              <a:t> - Parent Guide</a:t>
            </a:r>
            <a:endParaRPr b="1" sz="405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GB" sz="3000">
                <a:solidFill>
                  <a:srgbClr val="8F27F6"/>
                </a:solidFill>
                <a:latin typeface="Comic Sans MS"/>
                <a:ea typeface="Comic Sans MS"/>
                <a:cs typeface="Comic Sans MS"/>
                <a:sym typeface="Comic Sans MS"/>
              </a:rPr>
              <a:t>A quick guide to what you need to know</a:t>
            </a:r>
            <a:endParaRPr sz="4100">
              <a:solidFill>
                <a:schemeClr val="lt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9"/>
          <p:cNvSpPr txBox="1"/>
          <p:nvPr>
            <p:ph type="title"/>
          </p:nvPr>
        </p:nvSpPr>
        <p:spPr>
          <a:xfrm>
            <a:off x="362650" y="283675"/>
            <a:ext cx="8520600" cy="12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are microtransactions?</a:t>
            </a:r>
            <a:endParaRPr sz="3650">
              <a:solidFill>
                <a:srgbClr val="37155C"/>
              </a:solidFill>
            </a:endParaRPr>
          </a:p>
        </p:txBody>
      </p:sp>
      <p:sp>
        <p:nvSpPr>
          <p:cNvPr id="188" name="Google Shape;188;p39"/>
          <p:cNvSpPr txBox="1"/>
          <p:nvPr>
            <p:ph idx="1" type="body"/>
          </p:nvPr>
        </p:nvSpPr>
        <p:spPr>
          <a:xfrm>
            <a:off x="362650" y="1321323"/>
            <a:ext cx="7603800" cy="326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Microtransactions are real payments for virtual items, usually occurring in free-to-play games.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These can either be purely aesthetic or help improve in-game performance.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Loot boxes – virtual treasure chests you pay to open in-game – are one of the most popular forms of microtransactions.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Players don’t know what is in the chest they purchase until they open it.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9" name="Google Shape;189;p39"/>
          <p:cNvSpPr/>
          <p:nvPr/>
        </p:nvSpPr>
        <p:spPr>
          <a:xfrm>
            <a:off x="-1294100" y="0"/>
            <a:ext cx="844500" cy="1502400"/>
          </a:xfrm>
          <a:prstGeom prst="rect">
            <a:avLst/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0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are the risks?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5" name="Google Shape;195;p40"/>
          <p:cNvSpPr txBox="1"/>
          <p:nvPr>
            <p:ph idx="1" type="body"/>
          </p:nvPr>
        </p:nvSpPr>
        <p:spPr>
          <a:xfrm>
            <a:off x="362650" y="1308474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Microtransactions have been criticised for promoting gambling behaviour in children.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Often the contents are aesthetic improvements, with no real value for the game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. This 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encourages players to buy another box to try and get a particular item they want.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Many have questioned the ethics of this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.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en-GB" sz="1800">
                <a:latin typeface="Comic Sans MS"/>
                <a:ea typeface="Comic Sans MS"/>
                <a:cs typeface="Comic Sans MS"/>
                <a:sym typeface="Comic Sans MS"/>
              </a:rPr>
              <a:t>G</a:t>
            </a: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ames relying on microtransactions are often advertised to children who are more susceptible to this kind of marketing.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1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are the risks</a:t>
            </a: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?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1" name="Google Shape;201;p41"/>
          <p:cNvSpPr txBox="1"/>
          <p:nvPr>
            <p:ph idx="1" type="body"/>
          </p:nvPr>
        </p:nvSpPr>
        <p:spPr>
          <a:xfrm>
            <a:off x="362650" y="1308474"/>
            <a:ext cx="76038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Young children may keep buying in order to keep up with friends also playing, and may not be fully aware that they are paying real money for items.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Microtransactions pose a particular problem for games where it is very hard to succeed without making additional payments. For example, success in Fifa Ultimate Team (FUT) largely relies on spending in-game.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2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else should I do?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7" name="Google Shape;207;p42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Making the occasional in-game purchase is no bad thing.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However, make sure that your card details aren’t saved on the device your child is using to stop bills from racking up.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The recently released Age Appropriate Design Code goes some way to protecting children from overspending on microtransactions. The new code requires all games to no longer use ‘nudging’ techniques – such as putting the ‘purchase’ button in overtly positive language or visuals.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43"/>
          <p:cNvSpPr txBox="1"/>
          <p:nvPr>
            <p:ph type="title"/>
          </p:nvPr>
        </p:nvSpPr>
        <p:spPr>
          <a:xfrm>
            <a:off x="362650" y="2836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3650">
                <a:latin typeface="Comic Sans MS"/>
                <a:ea typeface="Comic Sans MS"/>
                <a:cs typeface="Comic Sans MS"/>
                <a:sym typeface="Comic Sans MS"/>
              </a:rPr>
              <a:t>What else should I do?</a:t>
            </a:r>
            <a:r>
              <a:rPr b="1" lang="en-GB" sz="365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b="1" sz="365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365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3" name="Google Shape;213;p43"/>
          <p:cNvSpPr txBox="1"/>
          <p:nvPr>
            <p:ph idx="1" type="body"/>
          </p:nvPr>
        </p:nvSpPr>
        <p:spPr>
          <a:xfrm>
            <a:off x="362650" y="1325849"/>
            <a:ext cx="7603800" cy="355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Some gaming companies – for example Nintendo – have also started to disclose the likelihood of getting a high-value item from a loot box. Knowing the chance is very small should stop children from spending too much.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Make sure you continue to talk to your child about the concerns around in-game microtransactions. 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37155C"/>
                </a:solidFill>
                <a:latin typeface="Comic Sans MS"/>
                <a:ea typeface="Comic Sans MS"/>
                <a:cs typeface="Comic Sans MS"/>
                <a:sym typeface="Comic Sans MS"/>
              </a:rPr>
              <a:t>Encourage them to think carefully about what they spend money on, and help them identify when a game might be manipulating them into making a purchase.</a:t>
            </a:r>
            <a:endParaRPr sz="1800">
              <a:solidFill>
                <a:srgbClr val="37155C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